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8" r:id="rId4"/>
    <p:sldId id="257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2118E-DB61-421B-BEA9-DFBBE88B7304}" type="datetimeFigureOut">
              <a:rPr lang="pl-PL" smtClean="0"/>
              <a:pPr/>
              <a:t>05.05.2021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4D18-5B8B-4EDD-8C69-0573F901D96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2118E-DB61-421B-BEA9-DFBBE88B7304}" type="datetimeFigureOut">
              <a:rPr lang="pl-PL" smtClean="0"/>
              <a:pPr/>
              <a:t>05.05.2021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4D18-5B8B-4EDD-8C69-0573F901D96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2118E-DB61-421B-BEA9-DFBBE88B7304}" type="datetimeFigureOut">
              <a:rPr lang="pl-PL" smtClean="0"/>
              <a:pPr/>
              <a:t>05.05.2021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4D18-5B8B-4EDD-8C69-0573F901D96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2118E-DB61-421B-BEA9-DFBBE88B7304}" type="datetimeFigureOut">
              <a:rPr lang="pl-PL" smtClean="0"/>
              <a:pPr/>
              <a:t>05.05.2021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4D18-5B8B-4EDD-8C69-0573F901D96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2118E-DB61-421B-BEA9-DFBBE88B7304}" type="datetimeFigureOut">
              <a:rPr lang="pl-PL" smtClean="0"/>
              <a:pPr/>
              <a:t>05.05.2021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4D18-5B8B-4EDD-8C69-0573F901D96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2118E-DB61-421B-BEA9-DFBBE88B7304}" type="datetimeFigureOut">
              <a:rPr lang="pl-PL" smtClean="0"/>
              <a:pPr/>
              <a:t>05.05.2021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4D18-5B8B-4EDD-8C69-0573F901D96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2118E-DB61-421B-BEA9-DFBBE88B7304}" type="datetimeFigureOut">
              <a:rPr lang="pl-PL" smtClean="0"/>
              <a:pPr/>
              <a:t>05.05.2021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4D18-5B8B-4EDD-8C69-0573F901D96B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2118E-DB61-421B-BEA9-DFBBE88B7304}" type="datetimeFigureOut">
              <a:rPr lang="pl-PL" smtClean="0"/>
              <a:pPr/>
              <a:t>05.05.2021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4D18-5B8B-4EDD-8C69-0573F901D96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2118E-DB61-421B-BEA9-DFBBE88B7304}" type="datetimeFigureOut">
              <a:rPr lang="pl-PL" smtClean="0"/>
              <a:pPr/>
              <a:t>05.05.2021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4D18-5B8B-4EDD-8C69-0573F901D96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2118E-DB61-421B-BEA9-DFBBE88B7304}" type="datetimeFigureOut">
              <a:rPr lang="pl-PL" smtClean="0"/>
              <a:pPr/>
              <a:t>05.05.2021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4D18-5B8B-4EDD-8C69-0573F901D96B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2118E-DB61-421B-BEA9-DFBBE88B7304}" type="datetimeFigureOut">
              <a:rPr lang="pl-PL" smtClean="0"/>
              <a:pPr/>
              <a:t>05.05.2021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4D18-5B8B-4EDD-8C69-0573F901D96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092118E-DB61-421B-BEA9-DFBBE88B7304}" type="datetimeFigureOut">
              <a:rPr lang="pl-PL" smtClean="0"/>
              <a:pPr/>
              <a:t>05.05.2021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56E54D18-5B8B-4EDD-8C69-0573F901D96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128610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Co to za święto?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b="1" dirty="0">
                <a:solidFill>
                  <a:schemeClr val="tx1"/>
                </a:solidFill>
                <a:latin typeface="Arial"/>
              </a:rPr>
              <a:t>Dzień Flagi Rzeczypospolitej Polskiej</a:t>
            </a:r>
            <a:r>
              <a:rPr lang="pl-PL" dirty="0">
                <a:solidFill>
                  <a:schemeClr val="tx1"/>
                </a:solidFill>
                <a:latin typeface="Arial"/>
              </a:rPr>
              <a:t> – polskie </a:t>
            </a:r>
            <a:r>
              <a:rPr lang="pl-PL" dirty="0" smtClean="0">
                <a:solidFill>
                  <a:schemeClr val="tx1"/>
                </a:solidFill>
                <a:latin typeface="Arial"/>
              </a:rPr>
              <a:t>święto</a:t>
            </a:r>
            <a:r>
              <a:rPr lang="pl-PL" dirty="0">
                <a:solidFill>
                  <a:schemeClr val="tx1"/>
                </a:solidFill>
                <a:latin typeface="Arial"/>
              </a:rPr>
              <a:t> wprowadzone na mocy ustawy z </a:t>
            </a:r>
            <a:r>
              <a:rPr lang="pl-PL" dirty="0" smtClean="0">
                <a:solidFill>
                  <a:schemeClr val="tx1"/>
                </a:solidFill>
                <a:latin typeface="Arial"/>
              </a:rPr>
              <a:t>20 </a:t>
            </a:r>
            <a:r>
              <a:rPr lang="pl-PL" dirty="0">
                <a:solidFill>
                  <a:schemeClr val="tx1"/>
                </a:solidFill>
                <a:latin typeface="Arial"/>
              </a:rPr>
              <a:t>lutego </a:t>
            </a:r>
            <a:r>
              <a:rPr lang="pl-PL" dirty="0" smtClean="0">
                <a:solidFill>
                  <a:schemeClr val="tx1"/>
                </a:solidFill>
                <a:latin typeface="Arial"/>
              </a:rPr>
              <a:t>2004, </a:t>
            </a:r>
            <a:r>
              <a:rPr lang="pl-PL" dirty="0">
                <a:solidFill>
                  <a:schemeClr val="tx1"/>
                </a:solidFill>
                <a:latin typeface="Arial"/>
              </a:rPr>
              <a:t>obchodzone między świętami 1 maja (zwanym Świętem Pracy) i 3 maja (Świętem Narodowym 3 Maja). 2 maja nie jest dniem wolnym od pracy, jednak wielu Polaków bierze w ten dzień urlop, ze względu na to, że ta data jest jedyną w kalendarzu występującą pomiędzy dwoma dniami wolnymi od pracy.</a:t>
            </a:r>
          </a:p>
          <a:p>
            <a:r>
              <a:rPr lang="pl-PL" dirty="0">
                <a:solidFill>
                  <a:schemeClr val="tx1"/>
                </a:solidFill>
                <a:latin typeface="Arial"/>
              </a:rPr>
              <a:t>Tego samego dnia obchodzony jest Dzień Polonii i Polaków za Granicą.</a:t>
            </a:r>
          </a:p>
          <a:p>
            <a:pPr>
              <a:buNone/>
            </a:pP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1585818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Jak powstało święto flagi?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latin typeface="Segoe UI"/>
              </a:rPr>
              <a:t>Data 2 maja na święto Dnia Flagi nie </a:t>
            </a:r>
            <a:r>
              <a:rPr lang="pl-PL" dirty="0" smtClean="0">
                <a:latin typeface="Segoe UI"/>
              </a:rPr>
              <a:t>została wybrana </a:t>
            </a:r>
            <a:r>
              <a:rPr lang="pl-PL" dirty="0">
                <a:latin typeface="Segoe UI"/>
              </a:rPr>
              <a:t>przypadkowo. Pierwszym powodem było to, że w czasach PRL-u w tym dniu zdejmowano flagi państwowe po 1 maja, by nie były eksponowane w dniu zniesionego przez władze komunistyczne Święta Konstytucji 3 Maja. Drugim powodem było założenie 2 maja 1945 roku biało-czerwonej flagi na Kolumnie Zwycięstwa - </a:t>
            </a:r>
            <a:r>
              <a:rPr lang="pl-PL" dirty="0" err="1">
                <a:latin typeface="Segoe UI"/>
              </a:rPr>
              <a:t>Siegessaule</a:t>
            </a:r>
            <a:r>
              <a:rPr lang="pl-PL" dirty="0">
                <a:latin typeface="Segoe UI"/>
              </a:rPr>
              <a:t> oraz na Reichstagu w Berlinie przez polskich żołnierzy zdobywających stolicę hitlerowskich Niemiec.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4783882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Jak obchodzony jest 2 maj w Polsce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b="0" i="0" dirty="0" smtClean="0">
                <a:effectLst/>
                <a:latin typeface="Segoe UI"/>
              </a:rPr>
              <a:t>2 </a:t>
            </a:r>
            <a:r>
              <a:rPr lang="pl-PL" b="0" i="0" dirty="0" smtClean="0">
                <a:effectLst/>
                <a:latin typeface="Segoe UI"/>
              </a:rPr>
              <a:t>maja organizowane są różnego rodzaju akcje oraz manifestacje patriotyczne. Jedna z największych akcji, która miała miejsce w Dzień Flagi, odbyła się w Bytomiu w 2009. Ponad 500 osób utworzyło biało-czerwoną flagę z przygotowanych wcześniej i uniesionych w jednakowym czasie parasolek.</a:t>
            </a:r>
          </a:p>
          <a:p>
            <a:pPr marL="0" indent="0">
              <a:buNone/>
            </a:pPr>
            <a:r>
              <a:rPr lang="pl-PL" b="0" i="0" dirty="0" smtClean="0">
                <a:effectLst/>
                <a:latin typeface="Segoe UI"/>
              </a:rPr>
              <a:t/>
            </a:r>
            <a:br>
              <a:rPr lang="pl-PL" b="0" i="0" dirty="0" smtClean="0">
                <a:effectLst/>
                <a:latin typeface="Segoe UI"/>
              </a:rPr>
            </a:br>
            <a:endParaRPr lang="pl-PL" b="0" i="0" dirty="0" smtClean="0">
              <a:effectLst/>
              <a:latin typeface="Segoe UI"/>
            </a:endParaRPr>
          </a:p>
          <a:p>
            <a:r>
              <a:rPr lang="pl-PL" b="0" i="0" dirty="0" smtClean="0">
                <a:effectLst/>
                <a:latin typeface="Segoe UI"/>
              </a:rPr>
              <a:t>Obecnie popularne stało się noszenie w Dniu Flagi kokardy narodowej. Zwyczaj ten zapoczątkował prezydent Lech Kaczyński, a kontynuowany był zarówno przez Bronisława Komorowskiego, jak i Andrzeja Dudę. Dodatkowo 2 maja wielu Polaków wywiesza w swoich domach polską flagę.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6688778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Piosenka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https://youtu.be/hJ9SZzcOP_I</a:t>
            </a:r>
          </a:p>
        </p:txBody>
      </p:sp>
    </p:spTree>
    <p:extLst>
      <p:ext uri="{BB962C8B-B14F-4D97-AF65-F5344CB8AC3E}">
        <p14:creationId xmlns="" xmlns:p14="http://schemas.microsoft.com/office/powerpoint/2010/main" val="39533757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Dziękujemy za uwagę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Prezentację wykonały: Aniela Pomorska i Alicja Pawlik</a:t>
            </a:r>
            <a:endParaRPr lang="pl-PL" dirty="0"/>
          </a:p>
        </p:txBody>
      </p:sp>
      <p:sp>
        <p:nvSpPr>
          <p:cNvPr id="4" name="Uśmiechnięta buźka 3"/>
          <p:cNvSpPr/>
          <p:nvPr/>
        </p:nvSpPr>
        <p:spPr>
          <a:xfrm>
            <a:off x="7272300" y="3212976"/>
            <a:ext cx="1692188" cy="171252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93897624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31</TotalTime>
  <Words>156</Words>
  <Application>Microsoft Office PowerPoint</Application>
  <PresentationFormat>Pokaz na ekranie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NewsPrint</vt:lpstr>
      <vt:lpstr>Slajd 1</vt:lpstr>
      <vt:lpstr>Co to za święto?</vt:lpstr>
      <vt:lpstr>Jak powstało święto flagi?</vt:lpstr>
      <vt:lpstr>Jak obchodzony jest 2 maj w Polsce</vt:lpstr>
      <vt:lpstr>Piosenka</vt:lpstr>
      <vt:lpstr>Dziękujemy za uwagę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PRACOWNIA5</dc:creator>
  <cp:lastModifiedBy>serwis</cp:lastModifiedBy>
  <cp:revision>4</cp:revision>
  <dcterms:created xsi:type="dcterms:W3CDTF">2021-04-28T17:21:32Z</dcterms:created>
  <dcterms:modified xsi:type="dcterms:W3CDTF">2021-05-05T11:55:49Z</dcterms:modified>
</cp:coreProperties>
</file>